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4" r:id="rId7"/>
    <p:sldId id="260" r:id="rId8"/>
    <p:sldId id="261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FF00FF"/>
    <a:srgbClr val="008A00"/>
    <a:srgbClr val="99FF66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765" autoAdjust="0"/>
  </p:normalViewPr>
  <p:slideViewPr>
    <p:cSldViewPr>
      <p:cViewPr varScale="1">
        <p:scale>
          <a:sx n="56" d="100"/>
          <a:sy n="56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781C382-FA55-45FF-93D6-494B1EF4BE6A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C9B30AE-46C5-4D1A-8F1C-3EAE68162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EFC204-113F-4E7A-8710-DC858754D5F3}" type="slidenum">
              <a:rPr lang="ru-RU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gi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 userDrawn="1"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46"/>
          <p:cNvGrpSpPr>
            <a:grpSpLocks/>
          </p:cNvGrpSpPr>
          <p:nvPr userDrawn="1"/>
        </p:nvGrpSpPr>
        <p:grpSpPr bwMode="auto">
          <a:xfrm rot="10800000">
            <a:off x="0" y="3657600"/>
            <a:ext cx="9144000" cy="3200400"/>
            <a:chOff x="0" y="0"/>
            <a:chExt cx="5760" cy="2016"/>
          </a:xfrm>
        </p:grpSpPr>
        <p:pic>
          <p:nvPicPr>
            <p:cNvPr id="6" name="Picture 47" descr="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8" descr="0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 descr="12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9" name="Picture 34" descr="water_2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0" descr="fire14"/>
          <p:cNvPicPr>
            <a:picLocks noChangeAspect="1" noChangeArrowheads="1" noCrop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95400" y="762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1" descr="B_Fly26"/>
          <p:cNvPicPr>
            <a:picLocks noChangeAspect="1" noChangeArrowheads="1" noCrop="1"/>
          </p:cNvPicPr>
          <p:nvPr userDrawn="1"/>
        </p:nvPicPr>
        <p:blipFill>
          <a:blip r:embed="rId7">
            <a:lum bright="-12000" contrast="-100000"/>
            <a:grayscl/>
          </a:blip>
          <a:srcRect/>
          <a:stretch>
            <a:fillRect/>
          </a:stretch>
        </p:blipFill>
        <p:spPr bwMode="auto">
          <a:xfrm>
            <a:off x="609600" y="449263"/>
            <a:ext cx="9906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2" descr="B_Fly26"/>
          <p:cNvPicPr>
            <a:picLocks noChangeAspect="1" noChangeArrowheads="1" noCrop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09600" y="381000"/>
            <a:ext cx="9906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3" descr="bupestrid beetle 5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7467600" y="6259513"/>
            <a:ext cx="838200" cy="3222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4" name="Picture 55" descr="WB01292_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228600" y="5105400"/>
            <a:ext cx="400050" cy="400050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161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Rectangle 4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4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Rectangle 4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4EC395-389E-4DB4-B496-D66D8A546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A882F-C0ED-404E-B166-7FFF0B4EEE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7A8C9-F91B-42F9-AFB6-BB894A850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A880-5740-4CC7-90FA-102253B4A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ED57F-6E57-4F7F-8BD1-F2FB6C4E4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03EB1-650A-402A-8A8D-6F4AB10EC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38660-465F-474A-A2B7-C4479A94A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CAAE3-88BB-4175-BA15-398CE466C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4E71E-B7CC-431B-9280-FAC598D20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2B7DC-5A60-44E2-A910-399A1E2BC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6CA2F-8273-48C1-BA0C-51E7D3C22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rgbClr val="99FF6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 userDrawn="1"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34" name="Picture 10" descr="12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028" name="Picture 11" descr="water_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366CD9F-13B5-4FE1-B64C-19DBB14661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3" name="Freeform 9"/>
          <p:cNvSpPr>
            <a:spLocks/>
          </p:cNvSpPr>
          <p:nvPr userDrawn="1"/>
        </p:nvSpPr>
        <p:spPr bwMode="gray">
          <a:xfrm rot="10800000">
            <a:off x="0" y="6629400"/>
            <a:ext cx="9144000" cy="228600"/>
          </a:xfrm>
          <a:custGeom>
            <a:avLst/>
            <a:gdLst/>
            <a:ahLst/>
            <a:cxnLst>
              <a:cxn ang="0">
                <a:pos x="8" y="2730"/>
              </a:cxn>
              <a:cxn ang="0">
                <a:pos x="3040" y="2726"/>
              </a:cxn>
              <a:cxn ang="0">
                <a:pos x="3347" y="2630"/>
              </a:cxn>
              <a:cxn ang="0">
                <a:pos x="3795" y="2170"/>
              </a:cxn>
              <a:cxn ang="0">
                <a:pos x="4115" y="2080"/>
              </a:cxn>
              <a:cxn ang="0">
                <a:pos x="5760" y="2093"/>
              </a:cxn>
              <a:cxn ang="0">
                <a:pos x="5767" y="0"/>
              </a:cxn>
              <a:cxn ang="0">
                <a:pos x="0" y="1"/>
              </a:cxn>
              <a:cxn ang="0">
                <a:pos x="8" y="2730"/>
              </a:cxn>
            </a:cxnLst>
            <a:rect l="0" t="0" r="r" b="b"/>
            <a:pathLst>
              <a:path w="5767" h="2730">
                <a:moveTo>
                  <a:pt x="8" y="2730"/>
                </a:moveTo>
                <a:lnTo>
                  <a:pt x="3040" y="2726"/>
                </a:lnTo>
                <a:cubicBezTo>
                  <a:pt x="3181" y="2726"/>
                  <a:pt x="3224" y="2728"/>
                  <a:pt x="3347" y="2630"/>
                </a:cubicBezTo>
                <a:lnTo>
                  <a:pt x="3795" y="2170"/>
                </a:lnTo>
                <a:cubicBezTo>
                  <a:pt x="3923" y="2078"/>
                  <a:pt x="3942" y="2074"/>
                  <a:pt x="4115" y="2080"/>
                </a:cubicBezTo>
                <a:lnTo>
                  <a:pt x="5760" y="2093"/>
                </a:lnTo>
                <a:lnTo>
                  <a:pt x="5767" y="0"/>
                </a:lnTo>
                <a:lnTo>
                  <a:pt x="0" y="1"/>
                </a:lnTo>
                <a:lnTo>
                  <a:pt x="8" y="2730"/>
                </a:lnTo>
                <a:close/>
              </a:path>
            </a:pathLst>
          </a:custGeom>
          <a:solidFill>
            <a:srgbClr val="008A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36" name="Picture 12" descr="butterfly 1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 rot="629051">
            <a:off x="457200" y="304800"/>
            <a:ext cx="914400" cy="90487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002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Лесные обитатели Сибири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i="1" smtClean="0">
                <a:solidFill>
                  <a:srgbClr val="FF0000"/>
                </a:solidFill>
              </a:rPr>
              <a:t>Животный мир нашего региона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5105400"/>
            <a:ext cx="3429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Выполнила: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Елисеева Ольга Валерьевна воспитатель МКДОУ детский сад №12 «Якорёк».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amond/>
    <p:sndAc>
      <p:stSnd loop="1"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600" smtClean="0">
                <a:solidFill>
                  <a:srgbClr val="FF00FF"/>
                </a:solidFill>
              </a:rPr>
              <a:t>Хищники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81000" y="2133600"/>
            <a:ext cx="9525000" cy="34591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Хищники Сибири- это самый многочисленный класс представителей животных.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FF"/>
                </a:solidFill>
              </a:rPr>
              <a:t>Медведь</a:t>
            </a:r>
          </a:p>
        </p:txBody>
      </p:sp>
      <p:pic>
        <p:nvPicPr>
          <p:cNvPr id="7170" name="Picture 2" descr="C:\Documents and Settings\user\Local Settings\Temporary Internet Files\Content.IE5\SDUM3LDB\MP900406857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981200"/>
            <a:ext cx="5643564" cy="419226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6096000" y="2057400"/>
            <a:ext cx="2895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Медведь- крупное</a:t>
            </a:r>
          </a:p>
          <a:p>
            <a:pPr algn="ctr"/>
            <a:r>
              <a:rPr lang="ru-RU"/>
              <a:t>животное, приносящее потомство зимой. Летом лакомится сочными растениями и кореньями, кедровыми орешками ловит на речке рыбу, потрошит улья диких пчел, не брезгует зазевавшимися животными. 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600" smtClean="0">
                <a:solidFill>
                  <a:srgbClr val="FF00FF"/>
                </a:solidFill>
              </a:rPr>
              <a:t>Волк</a:t>
            </a:r>
          </a:p>
        </p:txBody>
      </p:sp>
      <p:pic>
        <p:nvPicPr>
          <p:cNvPr id="8194" name="Picture 2" descr="C:\Documents and Settings\user\Local Settings\Temporary Internet Files\Content.IE5\SDUM3LDB\MP900406865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676400"/>
            <a:ext cx="4731098" cy="48739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105400" y="1600200"/>
            <a:ext cx="3886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Волк- крупный зверь, достигающий</a:t>
            </a:r>
          </a:p>
          <a:p>
            <a:pPr algn="ctr"/>
            <a:r>
              <a:rPr lang="ru-RU"/>
              <a:t>1м  в холке и массы 70кг.В</a:t>
            </a:r>
          </a:p>
          <a:p>
            <a:pPr algn="ctr"/>
            <a:r>
              <a:rPr lang="ru-RU"/>
              <a:t>Волк и волчица образуют пару на несколько лет, а порой и на всю жизнь. В летнее время волки кормятся зайцами, грызунами, птицами, детенышами копытных и охотятся поодиночке. Зимой же волчья семья объединяется для охоты на крупных копытных в большую стаю.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8000" smtClean="0">
                <a:solidFill>
                  <a:srgbClr val="FF00FF"/>
                </a:solidFill>
              </a:rPr>
              <a:t>Лиса</a:t>
            </a:r>
          </a:p>
        </p:txBody>
      </p:sp>
      <p:pic>
        <p:nvPicPr>
          <p:cNvPr id="11266" name="Picture 2" descr="C:\Documents and Settings\user\Local Settings\Temporary Internet Files\Content.IE5\TR7HSA9T\MP900262526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828800"/>
            <a:ext cx="4800600" cy="426482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2" name="TextBox 9"/>
          <p:cNvSpPr txBox="1">
            <a:spLocks noChangeArrowheads="1"/>
          </p:cNvSpPr>
          <p:nvPr/>
        </p:nvSpPr>
        <p:spPr bwMode="auto">
          <a:xfrm>
            <a:off x="6019800" y="2362200"/>
            <a:ext cx="2895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Лисица- охотится на грызунов, зайцев, птиц, ловит ящериц и змей, при случае может задавить детеныша косули. Летом лакомится ягодами, сочными листьями и кореньями, а также крупными насекомыми и их личинками.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FF"/>
                </a:solidFill>
              </a:rPr>
              <a:t>ГРЫЗУНЫ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381000" y="2332038"/>
            <a:ext cx="8229600" cy="4525962"/>
          </a:xfrm>
        </p:spPr>
        <p:txBody>
          <a:bodyPr/>
          <a:lstStyle/>
          <a:p>
            <a:pPr algn="ctr" eaLnBrk="1" hangingPunct="1"/>
            <a:r>
              <a:rPr lang="ru-RU" smtClean="0"/>
              <a:t>Грызуны- любители лакомиться  растительностью. Летом- сочной, зимой- веточками и корой лиственных деревьев и кустарников.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7200" smtClean="0">
                <a:solidFill>
                  <a:srgbClr val="FF00FF"/>
                </a:solidFill>
              </a:rPr>
              <a:t>Белка</a:t>
            </a:r>
          </a:p>
        </p:txBody>
      </p:sp>
      <p:pic>
        <p:nvPicPr>
          <p:cNvPr id="9219" name="Picture 3" descr="C:\Documents and Settings\user\Local Settings\Temporary Internet Files\Content.IE5\K3WLKSCR\MP900406486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76400"/>
            <a:ext cx="5791200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20" name="TextBox 6"/>
          <p:cNvSpPr txBox="1">
            <a:spLocks noChangeArrowheads="1"/>
          </p:cNvSpPr>
          <p:nvPr/>
        </p:nvSpPr>
        <p:spPr bwMode="auto">
          <a:xfrm>
            <a:off x="6096000" y="2514600"/>
            <a:ext cx="2895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Белка- шустрый ,озорной</a:t>
            </a:r>
          </a:p>
          <a:p>
            <a:pPr algn="ctr"/>
            <a:r>
              <a:rPr lang="ru-RU"/>
              <a:t>зверек, живущий в дупле. Летом лакомится сочными растениями, грибами, семенами хвойных и лиственных деревьев. На зиму делает запасы.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8000" smtClean="0">
                <a:solidFill>
                  <a:srgbClr val="FF00FF"/>
                </a:solidFill>
              </a:rPr>
              <a:t>Заяц</a:t>
            </a:r>
          </a:p>
        </p:txBody>
      </p:sp>
      <p:pic>
        <p:nvPicPr>
          <p:cNvPr id="10245" name="Picture 5" descr="C:\Documents and Settings\user\Local Settings\Temporary Internet Files\Content.IE5\5SYDO3DU\MP900406667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447800"/>
            <a:ext cx="5105400" cy="51054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44" name="TextBox 9"/>
          <p:cNvSpPr txBox="1">
            <a:spLocks noChangeArrowheads="1"/>
          </p:cNvSpPr>
          <p:nvPr/>
        </p:nvSpPr>
        <p:spPr bwMode="auto">
          <a:xfrm>
            <a:off x="5494338" y="1676400"/>
            <a:ext cx="3497262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Заяц- самый распространенный зверь в наших лесах. Это отменные бегуны: задние ноги очень сильные и значительно длиннее передних. Враги косого подстерегают со всех сторон- это лиса, рысь, волк, росомаха, ястреб, филин. Летом зайцы щиплют травку, зимой переходят на кору и мелкие веточки осины, ивы. березы.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FF"/>
                </a:solidFill>
              </a:rPr>
              <a:t>НАСЕКОМОЯДНЫЕ</a:t>
            </a:r>
          </a:p>
        </p:txBody>
      </p:sp>
      <p:sp>
        <p:nvSpPr>
          <p:cNvPr id="11267" name="TextBox 9"/>
          <p:cNvSpPr txBox="1">
            <a:spLocks noChangeArrowheads="1"/>
          </p:cNvSpPr>
          <p:nvPr/>
        </p:nvSpPr>
        <p:spPr bwMode="auto">
          <a:xfrm>
            <a:off x="5105400" y="2514600"/>
            <a:ext cx="35052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ЕЖ – ночной житель: днем малоподвижен, ночью занимается поисками корма. Лакомится еж насекомыми, а может поохотиться и на мышку. Зимой ежик спит. Просыпается с первыми ручейками.</a:t>
            </a:r>
          </a:p>
        </p:txBody>
      </p:sp>
      <p:pic>
        <p:nvPicPr>
          <p:cNvPr id="1229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905000"/>
            <a:ext cx="4191000" cy="36576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2209800"/>
            <a:ext cx="7766293" cy="923330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>
              <a:defRPr/>
            </a:pPr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Спасибо за внимание!</a:t>
            </a:r>
          </a:p>
        </p:txBody>
      </p:sp>
      <p:sp>
        <p:nvSpPr>
          <p:cNvPr id="12291" name="TextBox 8"/>
          <p:cNvSpPr txBox="1">
            <a:spLocks noChangeArrowheads="1"/>
          </p:cNvSpPr>
          <p:nvPr/>
        </p:nvSpPr>
        <p:spPr bwMode="auto">
          <a:xfrm>
            <a:off x="762000" y="990600"/>
            <a:ext cx="769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307</Words>
  <Application>Microsoft PowerPoint</Application>
  <PresentationFormat>Экран (4:3)</PresentationFormat>
  <Paragraphs>25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Лесные обитатели Сибири</vt:lpstr>
      <vt:lpstr>Хищники</vt:lpstr>
      <vt:lpstr>Медведь</vt:lpstr>
      <vt:lpstr>Волк</vt:lpstr>
      <vt:lpstr>Лиса</vt:lpstr>
      <vt:lpstr>ГРЫЗУНЫ</vt:lpstr>
      <vt:lpstr>Белка</vt:lpstr>
      <vt:lpstr>Заяц</vt:lpstr>
      <vt:lpstr>НАСЕКОМОЯДНЫЕ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биология</dc:subject>
  <dc:creator>Стрелкова Н.</dc:creator>
  <cp:lastModifiedBy>Пользователь Acer</cp:lastModifiedBy>
  <cp:revision>34</cp:revision>
  <cp:lastPrinted>1601-01-01T00:00:00Z</cp:lastPrinted>
  <dcterms:created xsi:type="dcterms:W3CDTF">1601-01-01T00:00:00Z</dcterms:created>
  <dcterms:modified xsi:type="dcterms:W3CDTF">2024-03-26T11:26:54Z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